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1625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РЕАЛЬНАЯ КЛИНИЧЕСКАЯ ПРАКТИКА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320800"/>
            <a:ext cx="7721600" cy="294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Arial"/>
              </a:rPr>
              <a:t>Римегепант вне РКИ: что показали 3 исследования?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4704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Данные центров головной боли и страховых баз: эффективность, переносимость и продолжение терапии.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101600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103886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3 исследования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09220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Клиническая практика Италии и США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118872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6800" y="121158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126492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Без головной боли через 2 часа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136144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138430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75,8%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143764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Продолжали терапию через 12 месяцев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GAINER • N=103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2/7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8260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8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7264400"/>
            <a:ext cx="7721600" cy="233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пациентов полностью освободились от головной боли через 2 часа; p=0,032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99568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Труднокурабельные пациенты: в среднем 2,7 неудачных класса профилактики; результат не зависел от ответа на триптаны.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GAINER • ОЦЕНКА ПАЦИЕНТОВ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3/7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Как пациенты оценили лечение?</a:t>
            </a:r>
          </a:p>
        </p:txBody>
      </p:sp>
      <p:sp>
        <p:nvSpPr>
          <p:cNvPr id="8" name="Oval 7"/>
          <p:cNvSpPr/>
          <p:nvPr/>
        </p:nvSpPr>
        <p:spPr>
          <a:xfrm>
            <a:off x="2540000" y="5080000"/>
            <a:ext cx="4064000" cy="4064000"/>
          </a:xfrm>
          <a:prstGeom prst="ellipse">
            <a:avLst/>
          </a:prstGeom>
          <a:noFill/>
          <a:ln w="177800">
            <a:solidFill>
              <a:srgbClr val="1A776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794000" y="5334000"/>
            <a:ext cx="3556000" cy="3556000"/>
          </a:xfrm>
          <a:prstGeom prst="ellipse">
            <a:avLst/>
          </a:prstGeom>
          <a:noFill/>
          <a:ln w="177800">
            <a:solidFill>
              <a:srgbClr val="96B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40000" y="6553200"/>
            <a:ext cx="4064000" cy="111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6400" b="1">
                <a:solidFill>
                  <a:srgbClr val="96BAE3"/>
                </a:solidFill>
                <a:latin typeface="Arial"/>
              </a:rPr>
              <a:t>84,4%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6000" y="9601200"/>
            <a:ext cx="7112000" cy="1219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оценили переносимость как хорошую или отличную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110236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Высокая оценка переносимости сочеталась с удовлетворённостью терапией и редкой потребностью в резервном препарате.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HEAD-US • N=1 570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4/7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Облегчение боли сохраняется на 24 часа?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3274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Да: скорректированная вероятность была выше с гепантами. Через 2 часа свобода от боли сопоставима: aOR 1,04.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32000" y="6137965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796B"/>
                </a:solidFill>
                <a:latin typeface="Arial"/>
              </a:rPr>
              <a:t>63,2%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67000" y="6798365"/>
            <a:ext cx="1524000" cy="2650434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286000" y="9626600"/>
            <a:ext cx="228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Гепанты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0" y="6448300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EF6C00"/>
                </a:solidFill>
                <a:latin typeface="Arial"/>
              </a:rPr>
              <a:t>55,8%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53000" y="7108700"/>
            <a:ext cx="1524000" cy="2340099"/>
          </a:xfrm>
          <a:prstGeom prst="roundRect">
            <a:avLst>
              <a:gd name="adj" fmla="val 10000"/>
            </a:avLst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9626600"/>
            <a:ext cx="228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Триптаны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200" y="105664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2800" y="108204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n=317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3600" y="115824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Группа гепантов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69733" y="105664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471333" y="108204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n=1 253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22133" y="115824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Группа триптанов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28266" y="105664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29866" y="108204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38% vs 28%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80666" y="115824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Хроническая мигрень исходно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Teichrow D, et al. Headache. 2026;66:1537-1547.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СТРАХОВЫЕ БАЗЫ США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5/7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Кто продолжал терапию через год?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75,8%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684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8400" y="5918200"/>
            <a:ext cx="2233371" cy="127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36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Римегепант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53,5%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0" y="5918200"/>
            <a:ext cx="1576324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44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Пероральные триптаны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0800" y="58166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60800" y="59436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12 мес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8305800"/>
            <a:ext cx="7721600" cy="2057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После сопоставления когорт персистентность римегепанта была выше, чем пероральных триптанов; результат устойчив во всех подгруппах.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200" y="10566400"/>
            <a:ext cx="7721600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2800" y="10820400"/>
            <a:ext cx="75184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8 622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3600" y="11582400"/>
            <a:ext cx="7416800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Пациента в каждой когорте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Tepper SJ, et al. Cephalalgia. 2025;45(7).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СКОРРЕКТИРОВАННЫЕ ЭФФЕКТЫ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6/7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Сохраняется ли преимущество после поправок?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3274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Обе оценки эффекта расположены правее линии отсутствия эффекта: для облегчения боли и продолжения терапии.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94705" y="5130800"/>
            <a:ext cx="40640" cy="2641600"/>
          </a:xfrm>
          <a:prstGeom prst="roundRect">
            <a:avLst>
              <a:gd name="adj" fmla="val 0"/>
            </a:avLst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5130800"/>
            <a:ext cx="508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0796B"/>
                </a:solidFill>
                <a:latin typeface="Arial"/>
              </a:rPr>
              <a:t>Облегчение боли, 24 часа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5130800"/>
            <a:ext cx="29464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>
                <a:solidFill>
                  <a:srgbClr val="00796B"/>
                </a:solidFill>
                <a:latin typeface="Arial"/>
              </a:rPr>
              <a:t>aOR 1,36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230913" y="5994400"/>
            <a:ext cx="2528077" cy="50800"/>
          </a:xfrm>
          <a:prstGeom prst="roundRect">
            <a:avLst>
              <a:gd name="adj" fmla="val 0"/>
            </a:avLst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230913" y="5867400"/>
            <a:ext cx="50800" cy="304800"/>
          </a:xfrm>
          <a:prstGeom prst="roundRect">
            <a:avLst>
              <a:gd name="adj" fmla="val 0"/>
            </a:avLst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708191" y="5867400"/>
            <a:ext cx="50800" cy="304800"/>
          </a:xfrm>
          <a:prstGeom prst="roundRect">
            <a:avLst>
              <a:gd name="adj" fmla="val 0"/>
            </a:avLst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356332" y="5892800"/>
            <a:ext cx="254000" cy="254000"/>
          </a:xfrm>
          <a:prstGeom prst="roundRect">
            <a:avLst>
              <a:gd name="adj" fmla="val 25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1200" y="6451600"/>
            <a:ext cx="508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0796B"/>
                </a:solidFill>
                <a:latin typeface="Arial"/>
              </a:rPr>
              <a:t>Персистентность, 12 месяцев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0" y="6451600"/>
            <a:ext cx="29464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>
                <a:solidFill>
                  <a:srgbClr val="00796B"/>
                </a:solidFill>
                <a:latin typeface="Arial"/>
              </a:rPr>
              <a:t>OR 2,72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45566" y="7315200"/>
            <a:ext cx="603727" cy="50800"/>
          </a:xfrm>
          <a:prstGeom prst="roundRect">
            <a:avLst>
              <a:gd name="adj" fmla="val 0"/>
            </a:avLst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545566" y="7188200"/>
            <a:ext cx="50800" cy="304800"/>
          </a:xfrm>
          <a:prstGeom prst="roundRect">
            <a:avLst>
              <a:gd name="adj" fmla="val 0"/>
            </a:avLst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098494" y="7188200"/>
            <a:ext cx="50800" cy="304800"/>
          </a:xfrm>
          <a:prstGeom prst="roundRect">
            <a:avLst>
              <a:gd name="adj" fmla="val 0"/>
            </a:avLst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712068" y="7213600"/>
            <a:ext cx="254000" cy="254000"/>
          </a:xfrm>
          <a:prstGeom prst="roundRect">
            <a:avLst>
              <a:gd name="adj" fmla="val 25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1200" y="7975600"/>
            <a:ext cx="38100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← в пользу триптанов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2800" y="7975600"/>
            <a:ext cx="38100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в пользу гепантов 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ВЫВОДЫ ДЛЯ ВРАЧА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7/7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Что дают данные реальной практики?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1750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33528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80,4% без боли через 2 часа — Результат GAINER у труднокурабельных пациентов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46736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6800" y="48514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63,2% с облегчением на 24 часа — Против 55,8% с триптанами в HeAD-US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61722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800" y="63500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75,8% продолжают через 12 месяцев — Против 53,5% на пероральных триптанах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76708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78486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84,4% — хорошая или отличная переносимость — Нежелательные явления у 15,5% — все лёгкие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200" y="9779000"/>
            <a:ext cx="7721600" cy="2336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9982200"/>
            <a:ext cx="1930400" cy="193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0400" y="10287000"/>
            <a:ext cx="4953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333333"/>
                </a:solidFill>
                <a:latin typeface="Arial"/>
              </a:rPr>
              <a:t>Все карточки и источники онлайн — по QR-коду. </a:t>
            </a:r>
            <a:r>
              <a:rPr sz="2200" b="1">
                <a:solidFill>
                  <a:srgbClr val="00796B"/>
                </a:solidFill>
                <a:latin typeface="Arial"/>
              </a:rPr>
              <a:t>docs.mdwrt.app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