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1625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3 ИССЛЕДОВАНИЯ РЕАЛЬНОЙ ПРАКТИКИ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320800"/>
            <a:ext cx="7721600" cy="2057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Arial"/>
              </a:rPr>
              <a:t>Римегепант вне клинических испытаний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35814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0">
                <a:solidFill>
                  <a:srgbClr val="E0DCE8"/>
                </a:solidFill>
                <a:latin typeface="Arial"/>
              </a:rPr>
              <a:t>Эффективность при приступе, опыт пациентов и персистентность терапии — ключевые данные для врача.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101600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103886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80,4%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09220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без головной боли через 2 часа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118872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6800" y="121158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aOR 1,36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126492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облегчение боли на 24 часа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136144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138430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75,8%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143764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продолжали терапию через 12 месяцев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 • 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GAINER · ИТАЛИЯ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2/8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Без головной боли через 2 часа — 80,4%</a:t>
            </a:r>
          </a:p>
        </p:txBody>
      </p:sp>
      <p:sp>
        <p:nvSpPr>
          <p:cNvPr id="8" name="Oval 7"/>
          <p:cNvSpPr/>
          <p:nvPr/>
        </p:nvSpPr>
        <p:spPr>
          <a:xfrm>
            <a:off x="2540000" y="5080000"/>
            <a:ext cx="4064000" cy="4064000"/>
          </a:xfrm>
          <a:prstGeom prst="ellipse">
            <a:avLst/>
          </a:prstGeom>
          <a:noFill/>
          <a:ln w="177800">
            <a:solidFill>
              <a:srgbClr val="D9EB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794000" y="5334000"/>
            <a:ext cx="3556000" cy="3556000"/>
          </a:xfrm>
          <a:prstGeom prst="ellipse">
            <a:avLst/>
          </a:prstGeom>
          <a:noFill/>
          <a:ln w="177800">
            <a:solidFill>
              <a:srgbClr val="0079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40000" y="6553200"/>
            <a:ext cx="4064000" cy="111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6400" b="1">
                <a:solidFill>
                  <a:srgbClr val="00796B"/>
                </a:solidFill>
                <a:latin typeface="Arial"/>
              </a:rPr>
              <a:t>80,4%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6000" y="9601200"/>
            <a:ext cx="7112000" cy="1219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2500" b="0">
                <a:solidFill>
                  <a:srgbClr val="666666"/>
                </a:solidFill>
                <a:latin typeface="Arial"/>
              </a:rPr>
              <a:t>полное купирование головной боли через 2 часа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110236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Римегепант принимали в первые 60 минут приступа; эффект не зависел от ответа на триптаны и тяжести приступа.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GAINER · ОЦЕНКА ПАЦИЕНТАМИ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3/8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Большинство высоко оценили терапию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3274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Средняя глобальная удовлетворённость римегепантом составила 7,1/10.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4673600"/>
            <a:ext cx="7721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FFFFFF"/>
                </a:solidFill>
                <a:latin typeface="Arial"/>
              </a:rPr>
              <a:t>Хорошая или отличная переносимость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5156200"/>
            <a:ext cx="7721600" cy="508000"/>
          </a:xfrm>
          <a:prstGeom prst="roundRect">
            <a:avLst>
              <a:gd name="adj" fmla="val 5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11200" y="5156200"/>
            <a:ext cx="7149629" cy="508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86029" y="5232400"/>
            <a:ext cx="14732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100" b="1">
                <a:solidFill>
                  <a:srgbClr val="004B42"/>
                </a:solidFill>
                <a:latin typeface="Arial"/>
              </a:rPr>
              <a:t>84,4%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200" y="5969000"/>
            <a:ext cx="7721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FFFFFF"/>
                </a:solidFill>
                <a:latin typeface="Arial"/>
              </a:rPr>
              <a:t>Лучше триптанов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6451600"/>
            <a:ext cx="7721600" cy="508000"/>
          </a:xfrm>
          <a:prstGeom prst="roundRect">
            <a:avLst>
              <a:gd name="adj" fmla="val 5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11200" y="6451600"/>
            <a:ext cx="4438869" cy="508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269" y="6527800"/>
            <a:ext cx="14732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100" b="1">
                <a:solidFill>
                  <a:srgbClr val="004B42"/>
                </a:solidFill>
                <a:latin typeface="Arial"/>
              </a:rPr>
              <a:t>52,4%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200" y="7264400"/>
            <a:ext cx="7721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FFFFFF"/>
                </a:solidFill>
                <a:latin typeface="Arial"/>
              </a:rPr>
              <a:t>Сопоставим с триптанами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1200" y="7747000"/>
            <a:ext cx="7721600" cy="508000"/>
          </a:xfrm>
          <a:prstGeom prst="roundRect">
            <a:avLst>
              <a:gd name="adj" fmla="val 5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711200" y="7747000"/>
            <a:ext cx="2033070" cy="508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96670" y="7823200"/>
            <a:ext cx="14732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1">
                <a:solidFill>
                  <a:srgbClr val="96BAE3"/>
                </a:solidFill>
                <a:latin typeface="Arial"/>
              </a:rPr>
              <a:t>24%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200" y="8559800"/>
            <a:ext cx="7721600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2800" y="8813800"/>
            <a:ext cx="75184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7,1/10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9525000"/>
            <a:ext cx="73152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14400" y="9525000"/>
            <a:ext cx="5193792" cy="127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3600" y="9829800"/>
            <a:ext cx="7416800" cy="812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глобальная удовлетворённость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GAINER · БЕЗОПАСНОСТЬ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4/8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Нежелательные явления у 15,5%</a:t>
            </a:r>
          </a:p>
        </p:txBody>
      </p:sp>
      <p:sp>
        <p:nvSpPr>
          <p:cNvPr id="8" name="Oval 7"/>
          <p:cNvSpPr/>
          <p:nvPr/>
        </p:nvSpPr>
        <p:spPr>
          <a:xfrm>
            <a:off x="2540000" y="4318000"/>
            <a:ext cx="4064000" cy="4064000"/>
          </a:xfrm>
          <a:prstGeom prst="ellipse">
            <a:avLst/>
          </a:prstGeom>
          <a:noFill/>
          <a:ln w="203200">
            <a:solidFill>
              <a:srgbClr val="D9EB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819400" y="4597400"/>
            <a:ext cx="3505200" cy="3505200"/>
          </a:xfrm>
          <a:prstGeom prst="ellipse">
            <a:avLst/>
          </a:prstGeom>
          <a:noFill/>
          <a:ln w="203200">
            <a:solidFill>
              <a:srgbClr val="0079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40000" y="5791200"/>
            <a:ext cx="4064000" cy="111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6000" b="1">
                <a:solidFill>
                  <a:srgbClr val="00796B"/>
                </a:solidFill>
                <a:latin typeface="Arial"/>
              </a:rPr>
              <a:t>15,5%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6000" y="8788400"/>
            <a:ext cx="7112000" cy="1168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пациентов сообщили о нежелательных явлениях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101600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Все зарегистрированные нежелательные явления были лёгкими и самокупирующимися.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HEAD-US · США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5/8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Облегчение боли на 24 часа чаще с гепантами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43434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43434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49022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63,2%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68400" y="59182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168400" y="5918200"/>
            <a:ext cx="1862124" cy="127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3600" y="62738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8E4F0"/>
                </a:solidFill>
                <a:latin typeface="Arial"/>
              </a:rPr>
              <a:t>Гепанты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9022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55,8%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0" y="59182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0" y="5918200"/>
            <a:ext cx="1644091" cy="127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4400" y="62738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Триптаны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60800" y="5816600"/>
            <a:ext cx="1422400" cy="6096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60800" y="5943600"/>
            <a:ext cx="14224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B42"/>
                </a:solidFill>
                <a:latin typeface="Arial"/>
              </a:rPr>
              <a:t>24 часа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83058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Свобода от боли через 2 часа была сопоставима: aOR 1,04; группа гепантов исходно была тяжелее.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Teichrow D, et al. Headache. 2026;66:1537-1547.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ОЦЕНКИ ЭФФЕКТА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6/8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590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Преимущество по двум клинически значимым исходам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41148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Лесной график объединяет оценки с 95% доверительными интервалами из HeAD-US и анализа страховых баз.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94705" y="5918200"/>
            <a:ext cx="40640" cy="2641600"/>
          </a:xfrm>
          <a:prstGeom prst="roundRect">
            <a:avLst>
              <a:gd name="adj" fmla="val 0"/>
            </a:avLst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5918200"/>
            <a:ext cx="508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0796B"/>
                </a:solidFill>
                <a:latin typeface="Arial"/>
              </a:rPr>
              <a:t>Облегчение боли на 24 часа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5918200"/>
            <a:ext cx="29464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>
                <a:solidFill>
                  <a:srgbClr val="00796B"/>
                </a:solidFill>
                <a:latin typeface="Arial"/>
              </a:rPr>
              <a:t>aOR 1,36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230913" y="6781800"/>
            <a:ext cx="2528077" cy="50800"/>
          </a:xfrm>
          <a:prstGeom prst="roundRect">
            <a:avLst>
              <a:gd name="adj" fmla="val 0"/>
            </a:avLst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230913" y="6654800"/>
            <a:ext cx="50800" cy="304800"/>
          </a:xfrm>
          <a:prstGeom prst="roundRect">
            <a:avLst>
              <a:gd name="adj" fmla="val 0"/>
            </a:avLst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708191" y="6654800"/>
            <a:ext cx="50800" cy="304800"/>
          </a:xfrm>
          <a:prstGeom prst="roundRect">
            <a:avLst>
              <a:gd name="adj" fmla="val 0"/>
            </a:avLst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356332" y="6680200"/>
            <a:ext cx="254000" cy="254000"/>
          </a:xfrm>
          <a:prstGeom prst="roundRect">
            <a:avLst>
              <a:gd name="adj" fmla="val 25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1200" y="7239000"/>
            <a:ext cx="508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0796B"/>
                </a:solidFill>
                <a:latin typeface="Arial"/>
              </a:rPr>
              <a:t>Персистентность через 12 месяцев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0" y="7239000"/>
            <a:ext cx="29464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>
                <a:solidFill>
                  <a:srgbClr val="00796B"/>
                </a:solidFill>
                <a:latin typeface="Arial"/>
              </a:rPr>
              <a:t>OR 2,72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45566" y="8102600"/>
            <a:ext cx="603727" cy="50800"/>
          </a:xfrm>
          <a:prstGeom prst="roundRect">
            <a:avLst>
              <a:gd name="adj" fmla="val 0"/>
            </a:avLst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545566" y="7975600"/>
            <a:ext cx="50800" cy="304800"/>
          </a:xfrm>
          <a:prstGeom prst="roundRect">
            <a:avLst>
              <a:gd name="adj" fmla="val 0"/>
            </a:avLst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098494" y="7975600"/>
            <a:ext cx="50800" cy="304800"/>
          </a:xfrm>
          <a:prstGeom prst="roundRect">
            <a:avLst>
              <a:gd name="adj" fmla="val 0"/>
            </a:avLst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712068" y="8001000"/>
            <a:ext cx="254000" cy="254000"/>
          </a:xfrm>
          <a:prstGeom prst="roundRect">
            <a:avLst>
              <a:gd name="adj" fmla="val 25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1200" y="8763000"/>
            <a:ext cx="38100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← лучше триптаны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22800" y="8763000"/>
            <a:ext cx="38100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лучше гепанты 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СТРАХОВЫЕ БАЗЫ США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7/8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Римегепант чаще продолжали через 12 месяцев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43434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43434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49022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75,8%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68400" y="59182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168400" y="5918200"/>
            <a:ext cx="2233371" cy="127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3600" y="62738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8E4F0"/>
                </a:solidFill>
                <a:latin typeface="Arial"/>
              </a:rPr>
              <a:t>Римегепант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9022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53,5%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0" y="59182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0" y="5918200"/>
            <a:ext cx="1576324" cy="127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4400" y="62738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Пероральные триптаны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60800" y="5816600"/>
            <a:ext cx="1422400" cy="6096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60800" y="5943600"/>
            <a:ext cx="14224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B42"/>
                </a:solidFill>
                <a:latin typeface="Arial"/>
              </a:rPr>
              <a:t>12 месяцев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83058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Преимущество перед пероральными триптанами сохранялось во всех изученных подгруппах.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Tepper SJ, et al. Cephalalgia. 2025;45(7).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ВЫВОДЫ ДЛЯ ВРАЧА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8/8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800" b="1">
                <a:solidFill>
                  <a:srgbClr val="FFFFFF"/>
                </a:solidFill>
                <a:latin typeface="Arial"/>
              </a:rPr>
              <a:t>Что показывают данные реальной практики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3175000"/>
            <a:ext cx="7721600" cy="12954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3352800"/>
            <a:ext cx="7061200" cy="990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80,4% без боли через 2 часа — Результат GAINER у труднокурабельных пациентов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4673600"/>
            <a:ext cx="7721600" cy="12954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6800" y="4851400"/>
            <a:ext cx="7061200" cy="990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63,2% с облегчением на 24 часа — Для гепантов против 55,8% для триптанов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61722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6800" y="63500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75,8% продолжали через 12 месяцев — Для римегепанта против 53,5% для триптанов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80772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82550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Нежелательные явления у 15,5% — В GAINER все они были лёгкими и самокупирующимися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1200" y="10185400"/>
            <a:ext cx="7721600" cy="2336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10388600"/>
            <a:ext cx="1930400" cy="1930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00400" y="10693400"/>
            <a:ext cx="4953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333333"/>
                </a:solidFill>
                <a:latin typeface="Arial"/>
              </a:rPr>
              <a:t>Все карточки онлайн — по QR-коду. </a:t>
            </a:r>
            <a:r>
              <a:rPr sz="2200" b="1">
                <a:solidFill>
                  <a:srgbClr val="00796B"/>
                </a:solidFill>
                <a:latin typeface="Arial"/>
              </a:rPr>
              <a:t>docs.mdwrt.app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 • 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