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16256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96BAE3"/>
                </a:solidFill>
                <a:latin typeface="Arial"/>
              </a:rPr>
              <a:t>РЕАЛЬНАЯ КЛИНИЧЕСКАЯ ПРАКТИКА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00" y="1320800"/>
            <a:ext cx="7721600" cy="2946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800" b="1">
                <a:solidFill>
                  <a:srgbClr val="FFFFFF"/>
                </a:solidFill>
                <a:latin typeface="Arial"/>
              </a:rPr>
              <a:t>Римегепант вне РКИ: что показывают 3 исследования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4470400"/>
            <a:ext cx="7721600" cy="165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500" b="0">
                <a:solidFill>
                  <a:srgbClr val="E0DCE8"/>
                </a:solidFill>
                <a:latin typeface="Arial"/>
              </a:rPr>
              <a:t>Данные центров головной боли и страховых баз: эффективность при приступе, опыт пациентов и персистентность терапии.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1200" y="10160000"/>
            <a:ext cx="7721600" cy="1473200"/>
          </a:xfrm>
          <a:prstGeom prst="roundRect">
            <a:avLst>
              <a:gd name="adj" fmla="val 16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66800" y="10388600"/>
            <a:ext cx="7010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96BAE3"/>
                </a:solidFill>
                <a:latin typeface="Arial"/>
              </a:rPr>
              <a:t>80,4%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6800" y="10922000"/>
            <a:ext cx="70104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0">
                <a:solidFill>
                  <a:srgbClr val="E0DCE8"/>
                </a:solidFill>
                <a:latin typeface="Arial"/>
              </a:rPr>
              <a:t>полное купирование боли через 2 часа в GAINER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11200" y="11887200"/>
            <a:ext cx="7721600" cy="1473200"/>
          </a:xfrm>
          <a:prstGeom prst="roundRect">
            <a:avLst>
              <a:gd name="adj" fmla="val 16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66800" y="12115800"/>
            <a:ext cx="7010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96BAE3"/>
                </a:solidFill>
                <a:latin typeface="Arial"/>
              </a:rPr>
              <a:t>63,2%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6800" y="12649200"/>
            <a:ext cx="70104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0">
                <a:solidFill>
                  <a:srgbClr val="E0DCE8"/>
                </a:solidFill>
                <a:latin typeface="Arial"/>
              </a:rPr>
              <a:t>облегчение боли на 24 часа при терапии гепантами в HeAD-US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11200" y="13614400"/>
            <a:ext cx="7721600" cy="1473200"/>
          </a:xfrm>
          <a:prstGeom prst="roundRect">
            <a:avLst>
              <a:gd name="adj" fmla="val 16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66800" y="13843000"/>
            <a:ext cx="7010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96BAE3"/>
                </a:solidFill>
                <a:latin typeface="Arial"/>
              </a:rPr>
              <a:t>75,8%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66800" y="14376400"/>
            <a:ext cx="70104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0">
                <a:solidFill>
                  <a:srgbClr val="E0DCE8"/>
                </a:solidFill>
                <a:latin typeface="Arial"/>
              </a:rPr>
              <a:t>персистентность римегепанта через 12 месяцев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B0AABC"/>
                </a:solidFill>
                <a:latin typeface="Arial"/>
              </a:rPr>
              <a:t>Данные GAINER, HeAD-US и страховых баз США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EF6C00"/>
                </a:solidFill>
                <a:latin typeface="Arial"/>
              </a:rPr>
              <a:t>GAINER · ОСТРЫЙ ПРИСТУП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2/7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803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00796B"/>
                </a:solidFill>
                <a:latin typeface="Arial"/>
              </a:rPr>
              <a:t>У 80,4% боль полностью прошла через 2 часа</a:t>
            </a:r>
          </a:p>
        </p:txBody>
      </p:sp>
      <p:sp>
        <p:nvSpPr>
          <p:cNvPr id="8" name="Oval 7"/>
          <p:cNvSpPr/>
          <p:nvPr/>
        </p:nvSpPr>
        <p:spPr>
          <a:xfrm>
            <a:off x="2540000" y="5080000"/>
            <a:ext cx="4064000" cy="4064000"/>
          </a:xfrm>
          <a:prstGeom prst="ellipse">
            <a:avLst/>
          </a:prstGeom>
          <a:noFill/>
          <a:ln w="177800">
            <a:solidFill>
              <a:srgbClr val="D9EBE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794000" y="5334000"/>
            <a:ext cx="3556000" cy="3556000"/>
          </a:xfrm>
          <a:prstGeom prst="ellipse">
            <a:avLst/>
          </a:prstGeom>
          <a:noFill/>
          <a:ln w="177800">
            <a:solidFill>
              <a:srgbClr val="0079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540000" y="6553200"/>
            <a:ext cx="4064000" cy="1117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6400" b="1">
                <a:solidFill>
                  <a:srgbClr val="00796B"/>
                </a:solidFill>
                <a:latin typeface="Arial"/>
              </a:rPr>
              <a:t>80,4%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6000" y="9601200"/>
            <a:ext cx="7112000" cy="1219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2500" b="0">
                <a:solidFill>
                  <a:srgbClr val="666666"/>
                </a:solidFill>
                <a:latin typeface="Arial"/>
              </a:rPr>
              <a:t>полное купирование головной боли через 2 часа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1200" y="11023600"/>
            <a:ext cx="772160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666666"/>
                </a:solidFill>
                <a:latin typeface="Arial"/>
              </a:rPr>
              <a:t>Результат получен у труднокурабельных пациентов при приёме римегепанта в первые 60 минут приступа.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999999"/>
                </a:solidFill>
                <a:latin typeface="Arial"/>
              </a:rPr>
              <a:t>Iannone LF, et al. J Headache Pain. 2025;26:4.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96BAE3"/>
                </a:solidFill>
                <a:latin typeface="Arial"/>
              </a:rPr>
              <a:t>GAINER · ОЦЕНКА ПАЦИЕНТА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3/7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803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FFFFFF"/>
                </a:solidFill>
                <a:latin typeface="Arial"/>
              </a:rPr>
              <a:t>76,4% оценили римегепант не хуже триптанов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1200" y="4343400"/>
            <a:ext cx="3860800" cy="3556000"/>
          </a:xfrm>
          <a:prstGeom prst="roundRect">
            <a:avLst>
              <a:gd name="adj" fmla="val 10000"/>
            </a:avLst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572000" y="4343400"/>
            <a:ext cx="3860800" cy="3556000"/>
          </a:xfrm>
          <a:prstGeom prst="roundRect">
            <a:avLst>
              <a:gd name="adj" fmla="val 1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1200" y="4902200"/>
            <a:ext cx="38608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5200" b="1">
                <a:solidFill>
                  <a:srgbClr val="FFFFFF"/>
                </a:solidFill>
                <a:latin typeface="Arial"/>
              </a:rPr>
              <a:t>52,4%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68400" y="5918200"/>
            <a:ext cx="2946400" cy="127000"/>
          </a:xfrm>
          <a:prstGeom prst="roundRect">
            <a:avLst>
              <a:gd name="adj" fmla="val 50000"/>
            </a:avLst>
          </a:prstGeom>
          <a:solidFill>
            <a:srgbClr val="0061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168400" y="5918200"/>
            <a:ext cx="1543913" cy="1270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3600" y="6273800"/>
            <a:ext cx="3556000" cy="147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0">
                <a:solidFill>
                  <a:srgbClr val="E8E4F0"/>
                </a:solidFill>
                <a:latin typeface="Arial"/>
              </a:rPr>
              <a:t>лучше триптанов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4902200"/>
            <a:ext cx="38608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5200" b="1">
                <a:solidFill>
                  <a:srgbClr val="FFFFFF"/>
                </a:solidFill>
                <a:latin typeface="Arial"/>
              </a:rPr>
              <a:t>24%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0" y="5918200"/>
            <a:ext cx="2946400" cy="127000"/>
          </a:xfrm>
          <a:prstGeom prst="roundRect">
            <a:avLst>
              <a:gd name="adj" fmla="val 50000"/>
            </a:avLst>
          </a:prstGeom>
          <a:solidFill>
            <a:srgbClr val="0061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5029200" y="5918200"/>
            <a:ext cx="707136" cy="127000"/>
          </a:xfrm>
          <a:prstGeom prst="roundRect">
            <a:avLst>
              <a:gd name="adj" fmla="val 50000"/>
            </a:avLst>
          </a:prstGeom>
          <a:solidFill>
            <a:srgbClr val="96B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724400" y="6273800"/>
            <a:ext cx="3556000" cy="147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0">
                <a:solidFill>
                  <a:srgbClr val="E0DCE8"/>
                </a:solidFill>
                <a:latin typeface="Arial"/>
              </a:rPr>
              <a:t>сопоставим с триптанами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860800" y="5816600"/>
            <a:ext cx="1422400" cy="609600"/>
          </a:xfrm>
          <a:prstGeom prst="roundRect">
            <a:avLst>
              <a:gd name="adj" fmla="val 50000"/>
            </a:avLst>
          </a:prstGeom>
          <a:solidFill>
            <a:srgbClr val="96B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860800" y="5943600"/>
            <a:ext cx="14224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004B42"/>
                </a:solidFill>
                <a:latin typeface="Arial"/>
              </a:rPr>
              <a:t>оценка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1200" y="8305800"/>
            <a:ext cx="772160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E0DCE8"/>
                </a:solidFill>
                <a:latin typeface="Arial"/>
              </a:rPr>
              <a:t>Большинство назвали новый опыт лучше или сопоставимым с триптанами; общая удовлетворённость также была высокой.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11200" y="10109200"/>
            <a:ext cx="3733800" cy="2184400"/>
          </a:xfrm>
          <a:prstGeom prst="roundRect">
            <a:avLst>
              <a:gd name="adj" fmla="val 14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2800" y="10363200"/>
            <a:ext cx="3530600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96BAE3"/>
                </a:solidFill>
                <a:latin typeface="Arial"/>
              </a:rPr>
              <a:t>7,1/10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14400" y="11074400"/>
            <a:ext cx="3327400" cy="127000"/>
          </a:xfrm>
          <a:prstGeom prst="roundRect">
            <a:avLst>
              <a:gd name="adj" fmla="val 50000"/>
            </a:avLst>
          </a:prstGeom>
          <a:solidFill>
            <a:srgbClr val="0061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914400" y="11074400"/>
            <a:ext cx="2362454" cy="127000"/>
          </a:xfrm>
          <a:prstGeom prst="roundRect">
            <a:avLst>
              <a:gd name="adj" fmla="val 50000"/>
            </a:avLst>
          </a:prstGeom>
          <a:solidFill>
            <a:srgbClr val="96B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63600" y="11379200"/>
            <a:ext cx="3429000" cy="812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E0DCE8"/>
                </a:solidFill>
                <a:latin typeface="Arial"/>
              </a:rPr>
              <a:t>глобальная удовлетворённость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699000" y="10109200"/>
            <a:ext cx="3733800" cy="2184400"/>
          </a:xfrm>
          <a:prstGeom prst="roundRect">
            <a:avLst>
              <a:gd name="adj" fmla="val 14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800600" y="10363200"/>
            <a:ext cx="3530600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96BAE3"/>
                </a:solidFill>
                <a:latin typeface="Arial"/>
              </a:rPr>
              <a:t>84,4%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902200" y="11074400"/>
            <a:ext cx="3327400" cy="127000"/>
          </a:xfrm>
          <a:prstGeom prst="roundRect">
            <a:avLst>
              <a:gd name="adj" fmla="val 50000"/>
            </a:avLst>
          </a:prstGeom>
          <a:solidFill>
            <a:srgbClr val="0061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4902200" y="11074400"/>
            <a:ext cx="2808325" cy="127000"/>
          </a:xfrm>
          <a:prstGeom prst="roundRect">
            <a:avLst>
              <a:gd name="adj" fmla="val 50000"/>
            </a:avLst>
          </a:prstGeom>
          <a:solidFill>
            <a:srgbClr val="96B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851400" y="11379200"/>
            <a:ext cx="3429000" cy="812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E0DCE8"/>
                </a:solidFill>
                <a:latin typeface="Arial"/>
              </a:rPr>
              <a:t>хорошая или отличная переносимость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B0AABC"/>
                </a:solidFill>
                <a:latin typeface="Arial"/>
              </a:rPr>
              <a:t>Iannone LF, et al. J Headache Pain. 2025;26:4.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EF6C00"/>
                </a:solidFill>
                <a:latin typeface="Arial"/>
              </a:rPr>
              <a:t>GAINER · ПЕРЕНОСИМОСТЬ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4/7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2590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00796B"/>
                </a:solidFill>
                <a:latin typeface="Arial"/>
              </a:rPr>
              <a:t>НЯ и потребность в резервном препарате — у меньшинства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200" y="4114800"/>
            <a:ext cx="7721600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666666"/>
                </a:solidFill>
                <a:latin typeface="Arial"/>
              </a:rPr>
              <a:t>Все зарегистрированные нежелательные явления были лёгкими и самокупирующимися.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32000" y="6899384"/>
            <a:ext cx="27940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4000" b="1">
                <a:solidFill>
                  <a:srgbClr val="00796B"/>
                </a:solidFill>
                <a:latin typeface="Arial"/>
              </a:rPr>
              <a:t>15,5%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667000" y="7661384"/>
            <a:ext cx="1524000" cy="2117615"/>
          </a:xfrm>
          <a:prstGeom prst="roundRect">
            <a:avLst>
              <a:gd name="adj" fmla="val 10000"/>
            </a:avLst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032000" y="9956800"/>
            <a:ext cx="2794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2000" b="0">
                <a:solidFill>
                  <a:srgbClr val="666666"/>
                </a:solidFill>
                <a:latin typeface="Arial"/>
              </a:rPr>
              <a:t>Нежелательные явления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8000" y="6366565"/>
            <a:ext cx="27940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4000" b="1">
                <a:solidFill>
                  <a:srgbClr val="EF6C00"/>
                </a:solidFill>
                <a:latin typeface="Arial"/>
              </a:rPr>
              <a:t>19,4%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953000" y="7128565"/>
            <a:ext cx="1524000" cy="2650434"/>
          </a:xfrm>
          <a:prstGeom prst="roundRect">
            <a:avLst>
              <a:gd name="adj" fmla="val 10000"/>
            </a:avLst>
          </a:prstGeom>
          <a:solidFill>
            <a:srgbClr val="EF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18000" y="9956800"/>
            <a:ext cx="2794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2000" b="0">
                <a:solidFill>
                  <a:srgbClr val="666666"/>
                </a:solidFill>
                <a:latin typeface="Arial"/>
              </a:rPr>
              <a:t>Резервный препарат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999999"/>
                </a:solidFill>
                <a:latin typeface="Arial"/>
              </a:rPr>
              <a:t>Iannone LF, et al. J Headache Pain. 2025;26:4.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96BAE3"/>
                </a:solidFill>
                <a:latin typeface="Arial"/>
              </a:rPr>
              <a:t>HEAD-US · ЭФФЕКТ НА 24 ЧАСА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5/7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2590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FFFFFF"/>
                </a:solidFill>
                <a:latin typeface="Arial"/>
              </a:rPr>
              <a:t>Гепанты чаще обеспечивали облегчение боли на 24 часа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1200" y="5130800"/>
            <a:ext cx="3860800" cy="3556000"/>
          </a:xfrm>
          <a:prstGeom prst="roundRect">
            <a:avLst>
              <a:gd name="adj" fmla="val 10000"/>
            </a:avLst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572000" y="5130800"/>
            <a:ext cx="3860800" cy="3556000"/>
          </a:xfrm>
          <a:prstGeom prst="roundRect">
            <a:avLst>
              <a:gd name="adj" fmla="val 1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1200" y="5689600"/>
            <a:ext cx="38608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5200" b="1">
                <a:solidFill>
                  <a:srgbClr val="FFFFFF"/>
                </a:solidFill>
                <a:latin typeface="Arial"/>
              </a:rPr>
              <a:t>63,2%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68400" y="6705600"/>
            <a:ext cx="2946400" cy="127000"/>
          </a:xfrm>
          <a:prstGeom prst="roundRect">
            <a:avLst>
              <a:gd name="adj" fmla="val 50000"/>
            </a:avLst>
          </a:prstGeom>
          <a:solidFill>
            <a:srgbClr val="0061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168400" y="6705600"/>
            <a:ext cx="1862124" cy="1270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3600" y="7061200"/>
            <a:ext cx="3556000" cy="147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0">
                <a:solidFill>
                  <a:srgbClr val="E8E4F0"/>
                </a:solidFill>
                <a:latin typeface="Arial"/>
              </a:rPr>
              <a:t>гепанты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5689600"/>
            <a:ext cx="38608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5200" b="1">
                <a:solidFill>
                  <a:srgbClr val="FFFFFF"/>
                </a:solidFill>
                <a:latin typeface="Arial"/>
              </a:rPr>
              <a:t>55,8%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0" y="6705600"/>
            <a:ext cx="2946400" cy="127000"/>
          </a:xfrm>
          <a:prstGeom prst="roundRect">
            <a:avLst>
              <a:gd name="adj" fmla="val 50000"/>
            </a:avLst>
          </a:prstGeom>
          <a:solidFill>
            <a:srgbClr val="0061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5029200" y="6705600"/>
            <a:ext cx="1644091" cy="127000"/>
          </a:xfrm>
          <a:prstGeom prst="roundRect">
            <a:avLst>
              <a:gd name="adj" fmla="val 50000"/>
            </a:avLst>
          </a:prstGeom>
          <a:solidFill>
            <a:srgbClr val="96B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724400" y="7061200"/>
            <a:ext cx="3556000" cy="147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0">
                <a:solidFill>
                  <a:srgbClr val="E0DCE8"/>
                </a:solidFill>
                <a:latin typeface="Arial"/>
              </a:rPr>
              <a:t>триптаны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860800" y="6604000"/>
            <a:ext cx="1422400" cy="609600"/>
          </a:xfrm>
          <a:prstGeom prst="roundRect">
            <a:avLst>
              <a:gd name="adj" fmla="val 50000"/>
            </a:avLst>
          </a:prstGeom>
          <a:solidFill>
            <a:srgbClr val="96B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860800" y="6731000"/>
            <a:ext cx="14224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004B42"/>
                </a:solidFill>
                <a:latin typeface="Arial"/>
              </a:rPr>
              <a:t>24 часа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1200" y="9093200"/>
            <a:ext cx="7721600" cy="2057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E0DCE8"/>
                </a:solidFill>
                <a:latin typeface="Arial"/>
              </a:rPr>
              <a:t>Скорректированное преимущество отмечено при исходно более тяжёлой группе гепантов. Через 2 часа свобода от боли была сопоставима.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B0AABC"/>
                </a:solidFill>
                <a:latin typeface="Arial"/>
              </a:rPr>
              <a:t>Teichrow D, et al. Headache. 2026;66:1537-1547.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EF6C00"/>
                </a:solidFill>
                <a:latin typeface="Arial"/>
              </a:rPr>
              <a:t>СТРАХОВЫЕ БАЗЫ США · 12 МЕСЯЦЕВ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6/7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803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00796B"/>
                </a:solidFill>
                <a:latin typeface="Arial"/>
              </a:rPr>
              <a:t>На римегепанте терапию продолжали заметно чаще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200" y="3327400"/>
            <a:ext cx="772160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666666"/>
                </a:solidFill>
                <a:latin typeface="Arial"/>
              </a:rPr>
              <a:t>Преимущество персистентности перед пероральными триптанами сохранялось во всех проанализированных подгруппах.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32000" y="6036365"/>
            <a:ext cx="27940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4000" b="1">
                <a:solidFill>
                  <a:srgbClr val="00796B"/>
                </a:solidFill>
                <a:latin typeface="Arial"/>
              </a:rPr>
              <a:t>75,8%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667000" y="6798365"/>
            <a:ext cx="1524000" cy="2650434"/>
          </a:xfrm>
          <a:prstGeom prst="roundRect">
            <a:avLst>
              <a:gd name="adj" fmla="val 10000"/>
            </a:avLst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032000" y="9626600"/>
            <a:ext cx="2794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2000" b="0">
                <a:solidFill>
                  <a:srgbClr val="666666"/>
                </a:solidFill>
                <a:latin typeface="Arial"/>
              </a:rPr>
              <a:t>Римегепант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8000" y="6816110"/>
            <a:ext cx="27940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4000" b="1">
                <a:solidFill>
                  <a:srgbClr val="EF6C00"/>
                </a:solidFill>
                <a:latin typeface="Arial"/>
              </a:rPr>
              <a:t>53,5%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953000" y="7578110"/>
            <a:ext cx="1524000" cy="1870689"/>
          </a:xfrm>
          <a:prstGeom prst="roundRect">
            <a:avLst>
              <a:gd name="adj" fmla="val 10000"/>
            </a:avLst>
          </a:prstGeom>
          <a:solidFill>
            <a:srgbClr val="EF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18000" y="9626600"/>
            <a:ext cx="2794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2000" b="0">
                <a:solidFill>
                  <a:srgbClr val="666666"/>
                </a:solidFill>
                <a:latin typeface="Arial"/>
              </a:rPr>
              <a:t>Пероральные триптаны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999999"/>
                </a:solidFill>
                <a:latin typeface="Arial"/>
              </a:rPr>
              <a:t>Tepper SJ, et al. Cephalalgia. 2025;45(7).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96BAE3"/>
                </a:solidFill>
                <a:latin typeface="Arial"/>
              </a:rPr>
              <a:t>ВЫВОДЫ ДЛЯ ВРАЧА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7/7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65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800" b="1">
                <a:solidFill>
                  <a:srgbClr val="FFFFFF"/>
                </a:solidFill>
                <a:latin typeface="Arial"/>
              </a:rPr>
              <a:t>Что дают данные реальной практики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1200" y="3175000"/>
            <a:ext cx="7721600" cy="1701800"/>
          </a:xfrm>
          <a:prstGeom prst="roundRect">
            <a:avLst>
              <a:gd name="adj" fmla="val 2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66800" y="3352800"/>
            <a:ext cx="7061200" cy="139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FFFFFF"/>
                </a:solidFill>
                <a:latin typeface="Arial"/>
              </a:rPr>
              <a:t>✓ 80,4% без боли через 2 часа — результат римегепанта у труднокурабельных пациентов GAINER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11200" y="5080000"/>
            <a:ext cx="7721600" cy="1295400"/>
          </a:xfrm>
          <a:prstGeom prst="roundRect">
            <a:avLst>
              <a:gd name="adj" fmla="val 2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66800" y="5257800"/>
            <a:ext cx="7061200" cy="990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FFFFFF"/>
                </a:solidFill>
                <a:latin typeface="Arial"/>
              </a:rPr>
              <a:t>✓ 84,4%: хорошая переносимость — пациенты оценили её как хорошую или отличную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11200" y="6578600"/>
            <a:ext cx="7721600" cy="1701800"/>
          </a:xfrm>
          <a:prstGeom prst="roundRect">
            <a:avLst>
              <a:gd name="adj" fmla="val 2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66800" y="6756400"/>
            <a:ext cx="7061200" cy="139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FFFFFF"/>
                </a:solidFill>
                <a:latin typeface="Arial"/>
              </a:rPr>
              <a:t>✓ 63,2% против 55,8% на 24 часа — облегчение боли: гепанты против триптанов в HeAD-US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11200" y="8483600"/>
            <a:ext cx="7721600" cy="1701800"/>
          </a:xfrm>
          <a:prstGeom prst="roundRect">
            <a:avLst>
              <a:gd name="adj" fmla="val 2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66800" y="8661400"/>
            <a:ext cx="7061200" cy="139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FFFFFF"/>
                </a:solidFill>
                <a:latin typeface="Arial"/>
              </a:rPr>
              <a:t>✓ 75,8% против 53,5% через 12 месяцев — персистентность: римегепант против пероральных триптанов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11200" y="10591800"/>
            <a:ext cx="7721600" cy="2336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0" y="10795000"/>
            <a:ext cx="1930400" cy="19304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200400" y="11099800"/>
            <a:ext cx="49530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200" b="0">
                <a:solidFill>
                  <a:srgbClr val="333333"/>
                </a:solidFill>
                <a:latin typeface="Arial"/>
              </a:rPr>
              <a:t>Все карточки онлайн — по QR-коду. </a:t>
            </a:r>
            <a:r>
              <a:rPr sz="2200" b="1">
                <a:solidFill>
                  <a:srgbClr val="00796B"/>
                </a:solidFill>
                <a:latin typeface="Arial"/>
              </a:rPr>
              <a:t>docs.mdwrt.app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B0AABC"/>
                </a:solidFill>
                <a:latin typeface="Arial"/>
              </a:rPr>
              <a:t>GAINER • HeAD-US • анализ страховых баз США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