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9144000" cy="16256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96BAE3"/>
                </a:solidFill>
                <a:latin typeface="Arial"/>
              </a:rPr>
              <a:t>ДАННЫЕ РЕАЛЬНОЙ ПРАКТИКИ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1200" y="1320800"/>
            <a:ext cx="7721600" cy="2946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800" b="1">
                <a:solidFill>
                  <a:srgbClr val="FFFFFF"/>
                </a:solidFill>
                <a:latin typeface="Arial"/>
              </a:rPr>
              <a:t>Римегепант: что показывают 3 исследования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4470400"/>
            <a:ext cx="7721600" cy="165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500" b="0">
                <a:solidFill>
                  <a:srgbClr val="E0DCE8"/>
                </a:solidFill>
                <a:latin typeface="Arial"/>
              </a:rPr>
              <a:t>Что меняется за пределами РКИ — от купирования боли до 12-месячной персистентности?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1200" y="10160000"/>
            <a:ext cx="7721600" cy="1473200"/>
          </a:xfrm>
          <a:prstGeom prst="roundRect">
            <a:avLst>
              <a:gd name="adj" fmla="val 16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66800" y="10388600"/>
            <a:ext cx="7010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96BAE3"/>
                </a:solidFill>
                <a:latin typeface="Arial"/>
              </a:rPr>
              <a:t>80,4%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6800" y="10922000"/>
            <a:ext cx="70104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0">
                <a:solidFill>
                  <a:srgbClr val="E0DCE8"/>
                </a:solidFill>
                <a:latin typeface="Arial"/>
              </a:rPr>
              <a:t>полное купирование боли через 2 часа в GAINER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11200" y="11887200"/>
            <a:ext cx="7721600" cy="1473200"/>
          </a:xfrm>
          <a:prstGeom prst="roundRect">
            <a:avLst>
              <a:gd name="adj" fmla="val 16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66800" y="12115800"/>
            <a:ext cx="7010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96BAE3"/>
                </a:solidFill>
                <a:latin typeface="Arial"/>
              </a:rPr>
              <a:t>63,2% против 55,8%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6800" y="12649200"/>
            <a:ext cx="70104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0">
                <a:solidFill>
                  <a:srgbClr val="E0DCE8"/>
                </a:solidFill>
                <a:latin typeface="Arial"/>
              </a:rPr>
              <a:t>облегчение боли на 24 часа: гепанты и триптаны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11200" y="13614400"/>
            <a:ext cx="7721600" cy="1473200"/>
          </a:xfrm>
          <a:prstGeom prst="roundRect">
            <a:avLst>
              <a:gd name="adj" fmla="val 16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66800" y="13843000"/>
            <a:ext cx="7010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1">
                <a:solidFill>
                  <a:srgbClr val="96BAE3"/>
                </a:solidFill>
                <a:latin typeface="Arial"/>
              </a:rPr>
              <a:t>75,8% против 53,5%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66800" y="14376400"/>
            <a:ext cx="70104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100" b="0">
                <a:solidFill>
                  <a:srgbClr val="E0DCE8"/>
                </a:solidFill>
                <a:latin typeface="Arial"/>
              </a:rPr>
              <a:t>продолжали терапию через 12 месяцев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B0AABC"/>
                </a:solidFill>
                <a:latin typeface="Arial"/>
              </a:rPr>
              <a:t>Iannone LF, et al. J Headache Pain. 2025;26:4. • Teichrow D, et al. Headache. 2026;66:1537-1547. • Tepper SJ, et al. Cephalalgia. 2025;45(7).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EF6C00"/>
                </a:solidFill>
                <a:latin typeface="Arial"/>
              </a:rPr>
              <a:t>GAINER • ИТАЛИЯ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2/9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2590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00796B"/>
                </a:solidFill>
                <a:latin typeface="Arial"/>
              </a:rPr>
              <a:t>Труднокурабельная мигрень и слабый ответ на триптаны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200" y="4114800"/>
            <a:ext cx="7721600" cy="101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6800" b="1">
                <a:solidFill>
                  <a:srgbClr val="00796B"/>
                </a:solidFill>
                <a:latin typeface="Arial"/>
              </a:rPr>
              <a:t>57</a:t>
            </a:r>
            <a:r>
              <a:rPr sz="2800" b="1">
                <a:solidFill>
                  <a:srgbClr val="222222"/>
                </a:solidFill>
                <a:latin typeface="Arial"/>
              </a:rPr>
              <a:t>  из 100</a:t>
            </a:r>
          </a:p>
        </p:txBody>
      </p:sp>
      <p:sp>
        <p:nvSpPr>
          <p:cNvPr id="9" name="Oval 8"/>
          <p:cNvSpPr/>
          <p:nvPr/>
        </p:nvSpPr>
        <p:spPr>
          <a:xfrm>
            <a:off x="838200" y="5384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600200" y="5384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362200" y="5384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3124200" y="5384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3886200" y="5384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648200" y="5384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410200" y="5384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172200" y="5384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934200" y="5384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696200" y="5384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38200" y="6146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600200" y="6146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2362200" y="6146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3124200" y="6146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3886200" y="6146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4648200" y="6146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5410200" y="6146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6172200" y="6146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6934200" y="6146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696200" y="6146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838200" y="6908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1600200" y="6908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2362200" y="6908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3124200" y="6908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3886200" y="6908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4648200" y="6908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5410200" y="6908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6172200" y="6908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6934200" y="6908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696200" y="6908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38200" y="7670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1600200" y="7670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2362200" y="7670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3124200" y="7670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3886200" y="7670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4648200" y="7670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5410200" y="7670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6172200" y="7670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6934200" y="7670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696200" y="7670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38200" y="8432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1600200" y="8432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2362200" y="8432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3124200" y="8432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3886200" y="8432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4648200" y="8432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5410200" y="8432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6172200" y="8432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6934200" y="8432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7696200" y="8432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38200" y="9194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1600200" y="9194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2362200" y="9194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3124200" y="9194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3886200" y="9194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4648200" y="9194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5410200" y="9194800"/>
            <a:ext cx="609600" cy="609600"/>
          </a:xfrm>
          <a:prstGeom prst="ellipse">
            <a:avLst/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6172200" y="9194800"/>
            <a:ext cx="609600" cy="609600"/>
          </a:xfrm>
          <a:prstGeom prst="ellipse">
            <a:avLst/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6934200" y="9194800"/>
            <a:ext cx="609600" cy="609600"/>
          </a:xfrm>
          <a:prstGeom prst="ellipse">
            <a:avLst/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7696200" y="9194800"/>
            <a:ext cx="609600" cy="609600"/>
          </a:xfrm>
          <a:prstGeom prst="ellipse">
            <a:avLst/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838200" y="9956800"/>
            <a:ext cx="609600" cy="609600"/>
          </a:xfrm>
          <a:prstGeom prst="ellipse">
            <a:avLst/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1600200" y="9956800"/>
            <a:ext cx="609600" cy="609600"/>
          </a:xfrm>
          <a:prstGeom prst="ellipse">
            <a:avLst/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2362200" y="9956800"/>
            <a:ext cx="609600" cy="609600"/>
          </a:xfrm>
          <a:prstGeom prst="ellipse">
            <a:avLst/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3124200" y="9956800"/>
            <a:ext cx="609600" cy="609600"/>
          </a:xfrm>
          <a:prstGeom prst="ellipse">
            <a:avLst/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3886200" y="9956800"/>
            <a:ext cx="609600" cy="609600"/>
          </a:xfrm>
          <a:prstGeom prst="ellipse">
            <a:avLst/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4648200" y="9956800"/>
            <a:ext cx="609600" cy="609600"/>
          </a:xfrm>
          <a:prstGeom prst="ellipse">
            <a:avLst/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5410200" y="9956800"/>
            <a:ext cx="609600" cy="609600"/>
          </a:xfrm>
          <a:prstGeom prst="ellipse">
            <a:avLst/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6172200" y="9956800"/>
            <a:ext cx="609600" cy="609600"/>
          </a:xfrm>
          <a:prstGeom prst="ellipse">
            <a:avLst/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6934200" y="9956800"/>
            <a:ext cx="609600" cy="609600"/>
          </a:xfrm>
          <a:prstGeom prst="ellipse">
            <a:avLst/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7696200" y="9956800"/>
            <a:ext cx="609600" cy="609600"/>
          </a:xfrm>
          <a:prstGeom prst="ellipse">
            <a:avLst/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838200" y="10718800"/>
            <a:ext cx="609600" cy="609600"/>
          </a:xfrm>
          <a:prstGeom prst="ellipse">
            <a:avLst/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1600200" y="10718800"/>
            <a:ext cx="609600" cy="609600"/>
          </a:xfrm>
          <a:prstGeom prst="ellipse">
            <a:avLst/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2362200" y="10718800"/>
            <a:ext cx="609600" cy="609600"/>
          </a:xfrm>
          <a:prstGeom prst="ellipse">
            <a:avLst/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3124200" y="10718800"/>
            <a:ext cx="609600" cy="609600"/>
          </a:xfrm>
          <a:prstGeom prst="ellipse">
            <a:avLst/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3886200" y="10718800"/>
            <a:ext cx="609600" cy="609600"/>
          </a:xfrm>
          <a:prstGeom prst="ellipse">
            <a:avLst/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4648200" y="10718800"/>
            <a:ext cx="609600" cy="609600"/>
          </a:xfrm>
          <a:prstGeom prst="ellipse">
            <a:avLst/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5410200" y="10718800"/>
            <a:ext cx="609600" cy="609600"/>
          </a:xfrm>
          <a:prstGeom prst="ellipse">
            <a:avLst/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6172200" y="10718800"/>
            <a:ext cx="609600" cy="609600"/>
          </a:xfrm>
          <a:prstGeom prst="ellipse">
            <a:avLst/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6934200" y="10718800"/>
            <a:ext cx="609600" cy="609600"/>
          </a:xfrm>
          <a:prstGeom prst="ellipse">
            <a:avLst/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7696200" y="10718800"/>
            <a:ext cx="609600" cy="609600"/>
          </a:xfrm>
          <a:prstGeom prst="ellipse">
            <a:avLst/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838200" y="11480800"/>
            <a:ext cx="609600" cy="609600"/>
          </a:xfrm>
          <a:prstGeom prst="ellipse">
            <a:avLst/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1600200" y="11480800"/>
            <a:ext cx="609600" cy="609600"/>
          </a:xfrm>
          <a:prstGeom prst="ellipse">
            <a:avLst/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2362200" y="11480800"/>
            <a:ext cx="609600" cy="609600"/>
          </a:xfrm>
          <a:prstGeom prst="ellipse">
            <a:avLst/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3124200" y="11480800"/>
            <a:ext cx="609600" cy="609600"/>
          </a:xfrm>
          <a:prstGeom prst="ellipse">
            <a:avLst/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3886200" y="11480800"/>
            <a:ext cx="609600" cy="609600"/>
          </a:xfrm>
          <a:prstGeom prst="ellipse">
            <a:avLst/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4648200" y="11480800"/>
            <a:ext cx="609600" cy="609600"/>
          </a:xfrm>
          <a:prstGeom prst="ellipse">
            <a:avLst/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5410200" y="11480800"/>
            <a:ext cx="609600" cy="609600"/>
          </a:xfrm>
          <a:prstGeom prst="ellipse">
            <a:avLst/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6172200" y="11480800"/>
            <a:ext cx="609600" cy="609600"/>
          </a:xfrm>
          <a:prstGeom prst="ellipse">
            <a:avLst/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6934200" y="11480800"/>
            <a:ext cx="609600" cy="609600"/>
          </a:xfrm>
          <a:prstGeom prst="ellipse">
            <a:avLst/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7696200" y="11480800"/>
            <a:ext cx="609600" cy="609600"/>
          </a:xfrm>
          <a:prstGeom prst="ellipse">
            <a:avLst/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838200" y="12242800"/>
            <a:ext cx="609600" cy="609600"/>
          </a:xfrm>
          <a:prstGeom prst="ellipse">
            <a:avLst/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1600200" y="12242800"/>
            <a:ext cx="609600" cy="609600"/>
          </a:xfrm>
          <a:prstGeom prst="ellipse">
            <a:avLst/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2362200" y="12242800"/>
            <a:ext cx="609600" cy="609600"/>
          </a:xfrm>
          <a:prstGeom prst="ellipse">
            <a:avLst/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3124200" y="12242800"/>
            <a:ext cx="609600" cy="609600"/>
          </a:xfrm>
          <a:prstGeom prst="ellipse">
            <a:avLst/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3886200" y="12242800"/>
            <a:ext cx="609600" cy="609600"/>
          </a:xfrm>
          <a:prstGeom prst="ellipse">
            <a:avLst/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4648200" y="12242800"/>
            <a:ext cx="609600" cy="609600"/>
          </a:xfrm>
          <a:prstGeom prst="ellipse">
            <a:avLst/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5410200" y="12242800"/>
            <a:ext cx="609600" cy="609600"/>
          </a:xfrm>
          <a:prstGeom prst="ellipse">
            <a:avLst/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6172200" y="12242800"/>
            <a:ext cx="609600" cy="609600"/>
          </a:xfrm>
          <a:prstGeom prst="ellipse">
            <a:avLst/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6934200" y="12242800"/>
            <a:ext cx="609600" cy="609600"/>
          </a:xfrm>
          <a:prstGeom prst="ellipse">
            <a:avLst/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7696200" y="12242800"/>
            <a:ext cx="609600" cy="609600"/>
          </a:xfrm>
          <a:prstGeom prst="ellipse">
            <a:avLst/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TextBox 108"/>
          <p:cNvSpPr txBox="1"/>
          <p:nvPr/>
        </p:nvSpPr>
        <p:spPr>
          <a:xfrm>
            <a:off x="711200" y="13208000"/>
            <a:ext cx="7721600" cy="1168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>
                <a:solidFill>
                  <a:srgbClr val="666666"/>
                </a:solidFill>
                <a:latin typeface="Arial"/>
              </a:rPr>
              <a:t>Слабый или нулевой прежний ответ на триптаны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999999"/>
                </a:solidFill>
                <a:latin typeface="Arial"/>
              </a:rPr>
              <a:t>Iannone LF, et al. J Headache Pain. 2025;26:4.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96BAE3"/>
                </a:solidFill>
                <a:latin typeface="Arial"/>
              </a:rPr>
              <a:t>GAINER • ЭФФЕКТ ЧЕРЕЗ 2 ЧАСА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3/9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2590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FFFFFF"/>
                </a:solidFill>
                <a:latin typeface="Arial"/>
              </a:rPr>
              <a:t>Ранний приём римегепанта купировал головную боль</a:t>
            </a:r>
          </a:p>
        </p:txBody>
      </p:sp>
      <p:sp>
        <p:nvSpPr>
          <p:cNvPr id="8" name="Oval 7"/>
          <p:cNvSpPr/>
          <p:nvPr/>
        </p:nvSpPr>
        <p:spPr>
          <a:xfrm>
            <a:off x="2540000" y="5080000"/>
            <a:ext cx="4064000" cy="4064000"/>
          </a:xfrm>
          <a:prstGeom prst="ellipse">
            <a:avLst/>
          </a:prstGeom>
          <a:noFill/>
          <a:ln w="177800">
            <a:solidFill>
              <a:srgbClr val="1A776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794000" y="5334000"/>
            <a:ext cx="3556000" cy="3556000"/>
          </a:xfrm>
          <a:prstGeom prst="ellipse">
            <a:avLst/>
          </a:prstGeom>
          <a:noFill/>
          <a:ln w="177800">
            <a:solidFill>
              <a:srgbClr val="96BA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540000" y="6553200"/>
            <a:ext cx="4064000" cy="1117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6400" b="1">
                <a:solidFill>
                  <a:srgbClr val="96BAE3"/>
                </a:solidFill>
                <a:latin typeface="Arial"/>
              </a:rPr>
              <a:t>80,4%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6000" y="9601200"/>
            <a:ext cx="7112000" cy="1219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sz="2500" b="0">
                <a:solidFill>
                  <a:srgbClr val="E0DCE8"/>
                </a:solidFill>
                <a:latin typeface="Arial"/>
              </a:rPr>
              <a:t>пациентов сообщили о полном купировании головной боли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1200" y="11023600"/>
            <a:ext cx="772160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E0DCE8"/>
                </a:solidFill>
                <a:latin typeface="Arial"/>
              </a:rPr>
              <a:t>Доза 75 мг в первые 60 минут приступа; p=0,032. Эффект не зависел от ответа на триптаны и тяжести приступа.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B0AABC"/>
                </a:solidFill>
                <a:latin typeface="Arial"/>
              </a:rPr>
              <a:t>Iannone LF, et al. J Headache Pain. 2025;26:4.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EF6C00"/>
                </a:solidFill>
                <a:latin typeface="Arial"/>
              </a:rPr>
              <a:t>GAINER • ПОСЛЕ ПРИЁМА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4/9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2590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00796B"/>
                </a:solidFill>
                <a:latin typeface="Arial"/>
              </a:rPr>
              <a:t>Переносимость и потребность в резервном препарате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200" y="4114800"/>
            <a:ext cx="7721600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666666"/>
                </a:solidFill>
                <a:latin typeface="Arial"/>
              </a:rPr>
              <a:t>Все зарегистрированные нежелательные явления были лёгкими и самокупирующимися.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89000" y="6366565"/>
            <a:ext cx="27940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4000" b="1">
                <a:solidFill>
                  <a:srgbClr val="00796B"/>
                </a:solidFill>
                <a:latin typeface="Arial"/>
              </a:rPr>
              <a:t>84,4%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524000" y="7128565"/>
            <a:ext cx="1524000" cy="2650434"/>
          </a:xfrm>
          <a:prstGeom prst="roundRect">
            <a:avLst>
              <a:gd name="adj" fmla="val 10000"/>
            </a:avLst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89000" y="9956800"/>
            <a:ext cx="2794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2000" b="0">
                <a:solidFill>
                  <a:srgbClr val="666666"/>
                </a:solidFill>
                <a:latin typeface="Arial"/>
              </a:rPr>
              <a:t>Хорошая или отличная переносимость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75000" y="8530249"/>
            <a:ext cx="27940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4000" b="1">
                <a:solidFill>
                  <a:srgbClr val="EF6C00"/>
                </a:solidFill>
                <a:latin typeface="Arial"/>
              </a:rPr>
              <a:t>15,5%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810000" y="9292249"/>
            <a:ext cx="1524000" cy="486750"/>
          </a:xfrm>
          <a:prstGeom prst="roundRect">
            <a:avLst>
              <a:gd name="adj" fmla="val 10000"/>
            </a:avLst>
          </a:prstGeom>
          <a:solidFill>
            <a:srgbClr val="EF6C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175000" y="9956800"/>
            <a:ext cx="2794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2000" b="0">
                <a:solidFill>
                  <a:srgbClr val="666666"/>
                </a:solidFill>
                <a:latin typeface="Arial"/>
              </a:rPr>
              <a:t>Нежелательные явления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61000" y="8407776"/>
            <a:ext cx="2794000" cy="609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4000" b="1">
                <a:solidFill>
                  <a:srgbClr val="006156"/>
                </a:solidFill>
                <a:latin typeface="Arial"/>
              </a:rPr>
              <a:t>19,4%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096000" y="9169776"/>
            <a:ext cx="1524000" cy="609223"/>
          </a:xfrm>
          <a:prstGeom prst="roundRect">
            <a:avLst>
              <a:gd name="adj" fmla="val 10000"/>
            </a:avLst>
          </a:prstGeom>
          <a:solidFill>
            <a:srgbClr val="0061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61000" y="9956800"/>
            <a:ext cx="2794000" cy="762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2000" b="0">
                <a:solidFill>
                  <a:srgbClr val="666666"/>
                </a:solidFill>
                <a:latin typeface="Arial"/>
              </a:rPr>
              <a:t>Понадобился резервный препарат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999999"/>
                </a:solidFill>
                <a:latin typeface="Arial"/>
              </a:rPr>
              <a:t>Iannone LF, et al. J Headache Pain. 2025;26:4.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96BAE3"/>
                </a:solidFill>
                <a:latin typeface="Arial"/>
              </a:rPr>
              <a:t>HEAD-US • США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5/9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803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FFFFFF"/>
                </a:solidFill>
                <a:latin typeface="Arial"/>
              </a:rPr>
              <a:t>Кого сравнивали в ретроспективной когорте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1200" y="3810000"/>
            <a:ext cx="7721600" cy="609600"/>
          </a:xfrm>
          <a:prstGeom prst="roundRect">
            <a:avLst>
              <a:gd name="adj" fmla="val 5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65200" y="3937000"/>
            <a:ext cx="72136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1">
                <a:solidFill>
                  <a:srgbClr val="FFFFFF"/>
                </a:solidFill>
                <a:latin typeface="Arial"/>
              </a:rPr>
              <a:t>Хроническая мигрень: 38% у гепантов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11200" y="4622800"/>
            <a:ext cx="7721600" cy="609600"/>
          </a:xfrm>
          <a:prstGeom prst="roundRect">
            <a:avLst>
              <a:gd name="adj" fmla="val 5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65200" y="4749800"/>
            <a:ext cx="72136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1">
                <a:solidFill>
                  <a:srgbClr val="FFFFFF"/>
                </a:solidFill>
                <a:latin typeface="Arial"/>
              </a:rPr>
              <a:t>Хроническая мигрень: 28% у триптанов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11200" y="5638800"/>
            <a:ext cx="2404533" cy="2184400"/>
          </a:xfrm>
          <a:prstGeom prst="roundRect">
            <a:avLst>
              <a:gd name="adj" fmla="val 14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12800" y="5892800"/>
            <a:ext cx="2201333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96BAE3"/>
                </a:solidFill>
                <a:latin typeface="Arial"/>
              </a:rPr>
              <a:t>1 570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3600" y="6654800"/>
            <a:ext cx="2099733" cy="1066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E0DCE8"/>
                </a:solidFill>
                <a:latin typeface="Arial"/>
              </a:rPr>
              <a:t>пациентов во всей когорте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369733" y="5638800"/>
            <a:ext cx="2404533" cy="2184400"/>
          </a:xfrm>
          <a:prstGeom prst="roundRect">
            <a:avLst>
              <a:gd name="adj" fmla="val 14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71333" y="5892800"/>
            <a:ext cx="2201333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96BAE3"/>
                </a:solidFill>
                <a:latin typeface="Arial"/>
              </a:rPr>
              <a:t>317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22133" y="6654800"/>
            <a:ext cx="2099733" cy="1066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E0DCE8"/>
                </a:solidFill>
                <a:latin typeface="Arial"/>
              </a:rPr>
              <a:t>получали гепанты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028266" y="5638800"/>
            <a:ext cx="2404533" cy="2184400"/>
          </a:xfrm>
          <a:prstGeom prst="roundRect">
            <a:avLst>
              <a:gd name="adj" fmla="val 14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129866" y="5892800"/>
            <a:ext cx="2201333" cy="660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3400" b="1">
                <a:solidFill>
                  <a:srgbClr val="96BAE3"/>
                </a:solidFill>
                <a:latin typeface="Arial"/>
              </a:rPr>
              <a:t>1 253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80666" y="6654800"/>
            <a:ext cx="2099733" cy="1066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2000"/>
              </a:lnSpc>
            </a:pPr>
            <a:r>
              <a:rPr sz="1700" b="0">
                <a:solidFill>
                  <a:srgbClr val="E0DCE8"/>
                </a:solidFill>
                <a:latin typeface="Arial"/>
              </a:rPr>
              <a:t>получали триптаны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1200" y="8077200"/>
            <a:ext cx="7721600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E0DCE8"/>
                </a:solidFill>
                <a:latin typeface="Arial"/>
              </a:rPr>
              <a:t>Группа гепантов исходно была тяжелее по доле пациентов с хронической мигренью.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B0AABC"/>
                </a:solidFill>
                <a:latin typeface="Arial"/>
              </a:rPr>
              <a:t>Teichrow D, et al. Headache. 2026;66:1537-1547.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EF6C00"/>
                </a:solidFill>
                <a:latin typeface="Arial"/>
              </a:rPr>
              <a:t>HEAD-US • ОБЛЕГЧЕНИЕ БОЛИ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6/9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2590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00796B"/>
                </a:solidFill>
                <a:latin typeface="Arial"/>
              </a:rPr>
              <a:t>На горизонте 24 часов гепанты показали преимущество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1200" y="5130800"/>
            <a:ext cx="3860800" cy="3556000"/>
          </a:xfrm>
          <a:prstGeom prst="roundRect">
            <a:avLst>
              <a:gd name="adj" fmla="val 10000"/>
            </a:avLst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572000" y="5130800"/>
            <a:ext cx="3860800" cy="3556000"/>
          </a:xfrm>
          <a:prstGeom prst="roundRect">
            <a:avLst>
              <a:gd name="adj" fmla="val 10000"/>
            </a:avLst>
          </a:prstGeom>
          <a:solidFill>
            <a:srgbClr val="EBF4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1200" y="5689600"/>
            <a:ext cx="38608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5200" b="1">
                <a:solidFill>
                  <a:srgbClr val="FFFFFF"/>
                </a:solidFill>
                <a:latin typeface="Arial"/>
              </a:rPr>
              <a:t>63,2%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68400" y="6705600"/>
            <a:ext cx="2946400" cy="127000"/>
          </a:xfrm>
          <a:prstGeom prst="roundRect">
            <a:avLst>
              <a:gd name="adj" fmla="val 50000"/>
            </a:avLst>
          </a:prstGeom>
          <a:solidFill>
            <a:srgbClr val="0061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168400" y="6705600"/>
            <a:ext cx="1862124" cy="1270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3600" y="7061200"/>
            <a:ext cx="3556000" cy="147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0">
                <a:solidFill>
                  <a:srgbClr val="E8E4F0"/>
                </a:solidFill>
                <a:latin typeface="Arial"/>
              </a:rPr>
              <a:t>Гепанты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5689600"/>
            <a:ext cx="38608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5200" b="1">
                <a:solidFill>
                  <a:srgbClr val="00796B"/>
                </a:solidFill>
                <a:latin typeface="Arial"/>
              </a:rPr>
              <a:t>55,8%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0" y="6705600"/>
            <a:ext cx="2946400" cy="127000"/>
          </a:xfrm>
          <a:prstGeom prst="roundRect">
            <a:avLst>
              <a:gd name="adj" fmla="val 50000"/>
            </a:avLst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5029200" y="6705600"/>
            <a:ext cx="1644091" cy="127000"/>
          </a:xfrm>
          <a:prstGeom prst="roundRect">
            <a:avLst>
              <a:gd name="adj" fmla="val 50000"/>
            </a:avLst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724400" y="7061200"/>
            <a:ext cx="3556000" cy="147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0">
                <a:solidFill>
                  <a:srgbClr val="666666"/>
                </a:solidFill>
                <a:latin typeface="Arial"/>
              </a:rPr>
              <a:t>Триптаны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860800" y="6604000"/>
            <a:ext cx="1422400" cy="609600"/>
          </a:xfrm>
          <a:prstGeom prst="roundRect">
            <a:avLst>
              <a:gd name="adj" fmla="val 50000"/>
            </a:avLst>
          </a:prstGeom>
          <a:solidFill>
            <a:srgbClr val="96B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860800" y="6731000"/>
            <a:ext cx="14224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004B42"/>
                </a:solidFill>
                <a:latin typeface="Arial"/>
              </a:rPr>
              <a:t>24 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1200" y="9093200"/>
            <a:ext cx="7721600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666666"/>
                </a:solidFill>
                <a:latin typeface="Arial"/>
              </a:rPr>
              <a:t>Скорректированная вероятность облегчения боли: aOR 1,36; 95% ДИ 1,05–1,77.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999999"/>
                </a:solidFill>
                <a:latin typeface="Arial"/>
              </a:rPr>
              <a:t>Teichrow D, et al. Headache. 2026;66:1537-1547.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96BAE3"/>
                </a:solidFill>
                <a:latin typeface="Arial"/>
              </a:rPr>
              <a:t>HEAD-US • РАННИЙ ИСХОД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7/9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4826000"/>
            <a:ext cx="7721600" cy="2286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2800" b="1">
                <a:solidFill>
                  <a:srgbClr val="96BAE3"/>
                </a:solidFill>
                <a:latin typeface="Arial"/>
              </a:rPr>
              <a:t>aOR 1,04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1200" y="7264400"/>
            <a:ext cx="7721600" cy="2336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3800" b="1">
                <a:solidFill>
                  <a:srgbClr val="FFFFFF"/>
                </a:solidFill>
                <a:latin typeface="Arial"/>
              </a:rPr>
              <a:t>свобода от боли через 2 часа: гепанты против триптанов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1200" y="9956800"/>
            <a:ext cx="7721600" cy="1143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E0DCE8"/>
                </a:solidFill>
                <a:latin typeface="Arial"/>
              </a:rPr>
              <a:t>Различий между гепантами и триптанами по этому исходу не выявлено.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B0AABC"/>
                </a:solidFill>
                <a:latin typeface="Arial"/>
              </a:rPr>
              <a:t>Teichrow D, et al. Headache. 2026;66:1537-1547.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EF6C00"/>
                </a:solidFill>
                <a:latin typeface="Arial"/>
              </a:rPr>
              <a:t>СТРАХОВЫЕ БАЗЫ США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8/9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803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4200" b="1">
                <a:solidFill>
                  <a:srgbClr val="00796B"/>
                </a:solidFill>
                <a:latin typeface="Arial"/>
              </a:rPr>
              <a:t>Через 12 месяцев римегепант сохраняли чаще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1200" y="4343400"/>
            <a:ext cx="3860800" cy="3556000"/>
          </a:xfrm>
          <a:prstGeom prst="roundRect">
            <a:avLst>
              <a:gd name="adj" fmla="val 10000"/>
            </a:avLst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4572000" y="4343400"/>
            <a:ext cx="3860800" cy="3556000"/>
          </a:xfrm>
          <a:prstGeom prst="roundRect">
            <a:avLst>
              <a:gd name="adj" fmla="val 10000"/>
            </a:avLst>
          </a:prstGeom>
          <a:solidFill>
            <a:srgbClr val="EBF4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1200" y="4902200"/>
            <a:ext cx="38608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5200" b="1">
                <a:solidFill>
                  <a:srgbClr val="FFFFFF"/>
                </a:solidFill>
                <a:latin typeface="Arial"/>
              </a:rPr>
              <a:t>75,8%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168400" y="5918200"/>
            <a:ext cx="2946400" cy="127000"/>
          </a:xfrm>
          <a:prstGeom prst="roundRect">
            <a:avLst>
              <a:gd name="adj" fmla="val 50000"/>
            </a:avLst>
          </a:prstGeom>
          <a:solidFill>
            <a:srgbClr val="0061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168400" y="5918200"/>
            <a:ext cx="2233371" cy="1270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3600" y="6273800"/>
            <a:ext cx="3556000" cy="147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0">
                <a:solidFill>
                  <a:srgbClr val="E8E4F0"/>
                </a:solidFill>
                <a:latin typeface="Arial"/>
              </a:rPr>
              <a:t>Римегепант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4902200"/>
            <a:ext cx="38608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5200" b="1">
                <a:solidFill>
                  <a:srgbClr val="00796B"/>
                </a:solidFill>
                <a:latin typeface="Arial"/>
              </a:rPr>
              <a:t>53,5%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29200" y="5918200"/>
            <a:ext cx="2946400" cy="127000"/>
          </a:xfrm>
          <a:prstGeom prst="roundRect">
            <a:avLst>
              <a:gd name="adj" fmla="val 50000"/>
            </a:avLst>
          </a:prstGeom>
          <a:solidFill>
            <a:srgbClr val="D9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5029200" y="5918200"/>
            <a:ext cx="1576324" cy="127000"/>
          </a:xfrm>
          <a:prstGeom prst="roundRect">
            <a:avLst>
              <a:gd name="adj" fmla="val 50000"/>
            </a:avLst>
          </a:prstGeom>
          <a:solidFill>
            <a:srgbClr val="00796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724400" y="6273800"/>
            <a:ext cx="3556000" cy="147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2000" b="0">
                <a:solidFill>
                  <a:srgbClr val="666666"/>
                </a:solidFill>
                <a:latin typeface="Arial"/>
              </a:rPr>
              <a:t>Пероральные триптаны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860800" y="5816600"/>
            <a:ext cx="1422400" cy="609600"/>
          </a:xfrm>
          <a:prstGeom prst="roundRect">
            <a:avLst>
              <a:gd name="adj" fmla="val 50000"/>
            </a:avLst>
          </a:prstGeom>
          <a:solidFill>
            <a:srgbClr val="96BAE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860800" y="5943600"/>
            <a:ext cx="1422400" cy="38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>
                <a:solidFill>
                  <a:srgbClr val="004B42"/>
                </a:solidFill>
                <a:latin typeface="Arial"/>
              </a:rPr>
              <a:t>12 мес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1200" y="8305800"/>
            <a:ext cx="772160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</a:pPr>
            <a:r>
              <a:rPr sz="2400" b="0">
                <a:solidFill>
                  <a:srgbClr val="666666"/>
                </a:solidFill>
                <a:latin typeface="Arial"/>
              </a:rPr>
              <a:t>После PSM 1:1 — по 8 622 пациента в когорте. ОШ 2,72; 95% ДИ 2,56–2,90; результат устойчив во всех подгруппах.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999999"/>
                </a:solidFill>
                <a:latin typeface="Arial"/>
              </a:rPr>
              <a:t>Tepper SJ, et al. Cephalalgia. 2025;45(7).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144000" cy="16256000"/>
          </a:xfrm>
          <a:prstGeom prst="rect">
            <a:avLst/>
          </a:prstGeom>
          <a:solidFill>
            <a:srgbClr val="0068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4572000" cy="127000"/>
          </a:xfrm>
          <a:prstGeom prst="rect">
            <a:avLst/>
          </a:prstGeom>
          <a:solidFill>
            <a:srgbClr val="0079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4572000" y="0"/>
            <a:ext cx="4572000" cy="127000"/>
          </a:xfrm>
          <a:prstGeom prst="rect">
            <a:avLst/>
          </a:prstGeom>
          <a:solidFill>
            <a:srgbClr val="EF6C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1200" y="660400"/>
            <a:ext cx="76200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>
                <a:solidFill>
                  <a:srgbClr val="96BAE3"/>
                </a:solidFill>
                <a:latin typeface="Arial"/>
              </a:rPr>
              <a:t>ВЫВОДЫ ДЛЯ ВРАЧА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0" y="355600"/>
            <a:ext cx="1168400" cy="355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5000"/>
              </a:lnSpc>
            </a:pPr>
            <a:r>
              <a:rPr sz="2000" b="1">
                <a:solidFill>
                  <a:srgbClr val="999999"/>
                </a:solidFill>
                <a:latin typeface="Arial"/>
              </a:rPr>
              <a:t>9/9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1200" y="1320800"/>
            <a:ext cx="7721600" cy="1651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3800" b="1">
                <a:solidFill>
                  <a:srgbClr val="FFFFFF"/>
                </a:solidFill>
                <a:latin typeface="Arial"/>
              </a:rPr>
              <a:t>Что дают данные реальной клинической практики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11200" y="3175000"/>
            <a:ext cx="7721600" cy="1701800"/>
          </a:xfrm>
          <a:prstGeom prst="roundRect">
            <a:avLst>
              <a:gd name="adj" fmla="val 2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66800" y="3352800"/>
            <a:ext cx="7061200" cy="139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FFFFFF"/>
                </a:solidFill>
                <a:latin typeface="Arial"/>
              </a:rPr>
              <a:t>✓ 80,4%: без боли через 2 часа — GAINER: римегепант 75 мг принимали в первые 60 минут.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11200" y="5080000"/>
            <a:ext cx="7721600" cy="1701800"/>
          </a:xfrm>
          <a:prstGeom prst="roundRect">
            <a:avLst>
              <a:gd name="adj" fmla="val 2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66800" y="5257800"/>
            <a:ext cx="7061200" cy="139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FFFFFF"/>
                </a:solidFill>
                <a:latin typeface="Arial"/>
              </a:rPr>
              <a:t>✓ 63,2% против 55,8% на 24 часа — HeAD-US: облегчение боли чаще при применении гепантов.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11200" y="6985000"/>
            <a:ext cx="7721600" cy="1701800"/>
          </a:xfrm>
          <a:prstGeom prst="roundRect">
            <a:avLst>
              <a:gd name="adj" fmla="val 2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66800" y="7162800"/>
            <a:ext cx="7061200" cy="139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FFFFFF"/>
                </a:solidFill>
                <a:latin typeface="Arial"/>
              </a:rPr>
              <a:t>✓ 75,8% против 53,5% через 12 месяцев — Персистентность была выше у римегепанта; ОШ 2,72.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11200" y="8890000"/>
            <a:ext cx="7721600" cy="1701800"/>
          </a:xfrm>
          <a:prstGeom prst="roundRect">
            <a:avLst>
              <a:gd name="adj" fmla="val 20000"/>
            </a:avLst>
          </a:prstGeom>
          <a:solidFill>
            <a:srgbClr val="1A776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66800" y="9067800"/>
            <a:ext cx="7061200" cy="1397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FFFFFF"/>
                </a:solidFill>
                <a:latin typeface="Arial"/>
              </a:rPr>
              <a:t>✓ 15,5%: нежелательные явления в GAINER — Все были лёгкими и самокупирующимися.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11200" y="10998200"/>
            <a:ext cx="7721600" cy="2336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000" y="11201400"/>
            <a:ext cx="1930400" cy="19304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200400" y="11506200"/>
            <a:ext cx="4953000" cy="15240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</a:pPr>
            <a:r>
              <a:rPr sz="2200" b="0">
                <a:solidFill>
                  <a:srgbClr val="333333"/>
                </a:solidFill>
                <a:latin typeface="Arial"/>
              </a:rPr>
              <a:t>Все карточки онлайн — по QR-коду. </a:t>
            </a:r>
            <a:r>
              <a:rPr sz="2200" b="1">
                <a:solidFill>
                  <a:srgbClr val="00796B"/>
                </a:solidFill>
                <a:latin typeface="Arial"/>
              </a:rPr>
              <a:t>docs.mdwrt.app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1200" y="15240000"/>
            <a:ext cx="7721600" cy="863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B0AABC"/>
                </a:solidFill>
                <a:latin typeface="Arial"/>
              </a:rPr>
              <a:t>Iannone LF, et al. J Headache Pain. 2025;26:4. • Teichrow D, et al. Headache. 2026;66:1537-1547. • Tepper SJ, et al. Cephalalgia. 2025;45(7).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