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1625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ОСТРАЯ ТЕРАПИЯ МИГРЕНИ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320800"/>
            <a:ext cx="7721600" cy="294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Arial"/>
              </a:rPr>
              <a:t>Римегепант в реальной клинической практике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4704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0">
                <a:solidFill>
                  <a:srgbClr val="E0DCE8"/>
                </a:solidFill>
                <a:latin typeface="Arial"/>
              </a:rPr>
              <a:t>Внутри: скорость эффекта, сравнение с триптанами и продолжение терапии через 12 месяцев.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Ианноне и соавт., 2025; Тейчроу и соавт., 2026; Теппер и соавт., 2025.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ИССЛЕДОВАНИЯ: КРАТКО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2/9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Три массива данных реальной практики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33274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5200" y="34544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00796B"/>
                </a:solidFill>
                <a:latin typeface="Arial"/>
              </a:rPr>
              <a:t>Италия · 15 центров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41402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42672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00796B"/>
                </a:solidFill>
                <a:latin typeface="Arial"/>
              </a:rPr>
              <a:t>США · ретроспективная когорта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49530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5200" y="50800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00796B"/>
                </a:solidFill>
                <a:latin typeface="Arial"/>
              </a:rPr>
              <a:t>США · страховые базы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57658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5200" y="58928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00796B"/>
                </a:solidFill>
                <a:latin typeface="Arial"/>
              </a:rPr>
              <a:t>Сопоставление 1:1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1200" y="6781800"/>
            <a:ext cx="2404533" cy="19812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2800" y="70358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103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3600" y="7747000"/>
            <a:ext cx="2099733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пациента в ГЕЙНЕР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69733" y="6781800"/>
            <a:ext cx="2404533" cy="19812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71333" y="70358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1 570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22133" y="7747000"/>
            <a:ext cx="2099733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пациентов в Хед-Ю-ЭС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028266" y="6781800"/>
            <a:ext cx="2404533" cy="19812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9866" y="70358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8 622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80666" y="7747000"/>
            <a:ext cx="2099733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пациента в каждой сопоставленной группе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1200" y="90170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Труднокурабельная мигрень, сравнение острой терапии и анализ персистентности.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Ианноне и соавт., 2025; Тейчроу и соавт., 2026; Теппер и соавт., 2025.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ГЕЙНЕР · ОСТРЫЙ ПРИСТУП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3/9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8260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800" b="1">
                <a:solidFill>
                  <a:srgbClr val="96BAE3"/>
                </a:solidFill>
                <a:latin typeface="Arial"/>
              </a:rPr>
              <a:t>80,4%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7264400"/>
            <a:ext cx="7721600" cy="233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800" b="1">
                <a:solidFill>
                  <a:srgbClr val="FFFFFF"/>
                </a:solidFill>
                <a:latin typeface="Arial"/>
              </a:rPr>
              <a:t>пациентов достигли свободы от головной боли через 2 часа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99568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Римегепант 75 мг принимали в первые 60 минут приступа.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Ианноне и соавт. Журнал головной боли и боли. 2025;26:4.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ТРУДНОКУРАБЕЛЬНАЯ ПОПУЛЯЦИЯ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4/9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590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Высокая предшествующая терапевтическая нагрузка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41148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В ГЕЙНЕР участвовали пациенты с множественными неудачами профилактики и слабым ответом на триптаны.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1200" y="5918200"/>
            <a:ext cx="2404533" cy="19812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2800" y="61722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2,7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3600" y="6883400"/>
            <a:ext cx="2099733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среднее число неудачных классов профилактики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69733" y="5918200"/>
            <a:ext cx="2404533" cy="19812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71333" y="61722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57%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2133" y="6883400"/>
            <a:ext cx="2099733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слабый или нулевой ответ на триптаны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28266" y="5918200"/>
            <a:ext cx="2404533" cy="19812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29866" y="61722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24%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80666" y="6883400"/>
            <a:ext cx="2099733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хроническая мигрень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Ианноне и соавт. Журнал головной боли и боли. 2025;26:4.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ХЕД-Ю-ЭС · РЕЗУЛЬТАТ ЧЕРЕЗ 24 ЧАСА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5/9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Облегчение боли: гепанты против триптанов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3274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Скорректированная вероятность облегчения боли через 24 часа.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32000" y="5579165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00796B"/>
                </a:solidFill>
                <a:latin typeface="Arial"/>
              </a:rPr>
              <a:t>63,2%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67000" y="6341165"/>
            <a:ext cx="1524000" cy="2650434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032000" y="91694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Гепанты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0" y="5889500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EF6C00"/>
                </a:solidFill>
                <a:latin typeface="Arial"/>
              </a:rPr>
              <a:t>55,8%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53000" y="6651500"/>
            <a:ext cx="1524000" cy="2340099"/>
          </a:xfrm>
          <a:prstGeom prst="roundRect">
            <a:avLst>
              <a:gd name="adj" fmla="val 10000"/>
            </a:avLst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18000" y="91694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Триптаны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Тейчроу и соавт. «Хэдэйк». 2026;66:1537–1547.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СКОРРЕКТИРОВАННАЯ ОЦЕНКА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6/9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8260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8800" b="1">
                <a:solidFill>
                  <a:srgbClr val="00796B"/>
                </a:solidFill>
                <a:latin typeface="Arial"/>
              </a:rPr>
              <a:t>1,36ОШ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6502400"/>
            <a:ext cx="7721600" cy="939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800" b="1">
                <a:solidFill>
                  <a:srgbClr val="00796B"/>
                </a:solidFill>
                <a:latin typeface="Arial"/>
              </a:rPr>
              <a:t>95% ДИ 1,05–1,77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77978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Оценка для гепантов по сравнению с триптанами в ретроспективной когорте.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Тейчроу и соавт. «Хэдэйк». 2026;66:1537–1547.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ПЕРСИСТЕНТНОСТЬ · 12 МЕСЯЦЕВ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7/9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Римегепант чаще продолжали через 12 месяцев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3274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Анализ страховых баз США с сопоставлением 1:1; по 8 622 пациента в каждой группе.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32000" y="6036365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00796B"/>
                </a:solidFill>
                <a:latin typeface="Arial"/>
              </a:rPr>
              <a:t>75,8%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67000" y="6798365"/>
            <a:ext cx="1524000" cy="2650434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032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Римегепант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0" y="6816110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EF6C00"/>
                </a:solidFill>
                <a:latin typeface="Arial"/>
              </a:rPr>
              <a:t>53,5%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53000" y="7578110"/>
            <a:ext cx="1524000" cy="1870689"/>
          </a:xfrm>
          <a:prstGeom prst="roundRect">
            <a:avLst>
              <a:gd name="adj" fmla="val 10000"/>
            </a:avLst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18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Пероральные триптаны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Теппер и соавт. «Цефалалгия». 2025;45(7).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СРАВНЕНИЕ ПЕРСИСТЕНТНОСТИ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8/9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8260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8800" b="1">
                <a:solidFill>
                  <a:srgbClr val="00796B"/>
                </a:solidFill>
                <a:latin typeface="Arial"/>
              </a:rPr>
              <a:t>2,72ОШ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6502400"/>
            <a:ext cx="7721600" cy="939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800" b="1">
                <a:solidFill>
                  <a:srgbClr val="00796B"/>
                </a:solidFill>
                <a:latin typeface="Arial"/>
              </a:rPr>
              <a:t>95% ДИ 2,56–2,90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77978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Римегепант по сравнению с пероральными триптанами.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Теппер и соавт. «Цефалалгия». 2025;45(7).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ПРАКТИЧЕСКИЙ ИТОГ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9/9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939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800" b="1">
                <a:solidFill>
                  <a:srgbClr val="FFFFFF"/>
                </a:solidFill>
                <a:latin typeface="Arial"/>
              </a:rPr>
              <a:t>Что важно запомнить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2463800"/>
            <a:ext cx="7721600" cy="12954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2641600"/>
            <a:ext cx="7061200" cy="990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Быстрый контроль приступа — 80,4% без головной боли через 2 часа в ГЕЙНЕР.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3962400"/>
            <a:ext cx="7721600" cy="12954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6800" y="4140200"/>
            <a:ext cx="7061200" cy="990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Преимущество через 24 часа — Гепанты: 63,2%; триптаны: 55,8%.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5461000"/>
            <a:ext cx="7721600" cy="12954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6800" y="5638800"/>
            <a:ext cx="7061200" cy="990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Выше персистентность — Через 12 месяцев: 75,8% против 53,5%.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69596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71374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Кому стоит рассматривать — При недостаточном ответе на триптаны и высокой тяжести приступов.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1200" y="9067800"/>
            <a:ext cx="7721600" cy="2336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9271000"/>
            <a:ext cx="1930400" cy="1930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00400" y="9575800"/>
            <a:ext cx="4953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333333"/>
                </a:solidFill>
                <a:latin typeface="Arial"/>
              </a:rPr>
              <a:t>Полная интерактивная версия — </a:t>
            </a:r>
            <a:r>
              <a:rPr sz="2200" b="1">
                <a:solidFill>
                  <a:srgbClr val="00796B"/>
                </a:solidFill>
                <a:latin typeface="Arial"/>
              </a:rPr>
              <a:t>docs.mdwrt.app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Ианноне и соавт., 2025; Тейчроу и соавт., 2026; Теппер и соавт., 2025.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